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88" r:id="rId1"/>
  </p:sldMasterIdLst>
  <p:notesMasterIdLst>
    <p:notesMasterId r:id="rId25"/>
  </p:notesMasterIdLst>
  <p:sldIdLst>
    <p:sldId id="256" r:id="rId2"/>
    <p:sldId id="272" r:id="rId3"/>
    <p:sldId id="328" r:id="rId4"/>
    <p:sldId id="346" r:id="rId5"/>
    <p:sldId id="347" r:id="rId6"/>
    <p:sldId id="348" r:id="rId7"/>
    <p:sldId id="352" r:id="rId8"/>
    <p:sldId id="353" r:id="rId9"/>
    <p:sldId id="354" r:id="rId10"/>
    <p:sldId id="355" r:id="rId11"/>
    <p:sldId id="358" r:id="rId12"/>
    <p:sldId id="360" r:id="rId13"/>
    <p:sldId id="356" r:id="rId14"/>
    <p:sldId id="359" r:id="rId15"/>
    <p:sldId id="361" r:id="rId16"/>
    <p:sldId id="357" r:id="rId17"/>
    <p:sldId id="313" r:id="rId18"/>
    <p:sldId id="349" r:id="rId19"/>
    <p:sldId id="350" r:id="rId20"/>
    <p:sldId id="351" r:id="rId21"/>
    <p:sldId id="314" r:id="rId22"/>
    <p:sldId id="325" r:id="rId23"/>
    <p:sldId id="30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55" autoAdjust="0"/>
    <p:restoredTop sz="94660"/>
  </p:normalViewPr>
  <p:slideViewPr>
    <p:cSldViewPr snapToGrid="0">
      <p:cViewPr varScale="1">
        <p:scale>
          <a:sx n="94" d="100"/>
          <a:sy n="94" d="100"/>
        </p:scale>
        <p:origin x="576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wmf>
</file>

<file path=ppt/media/image16.png>
</file>

<file path=ppt/media/image17.png>
</file>

<file path=ppt/media/image17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8BBDB3-FA40-425D-9FD4-256533B56255}" type="datetimeFigureOut">
              <a:rPr lang="en-US" smtClean="0"/>
              <a:t>1/5/2025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F604C4-F75C-4071-A07A-E26E4A59F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955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306A6-B332-43BA-A164-E51FC5395952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056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CAF4D-429E-4641-98AC-142564055F72}" type="datetime1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483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10550-0A45-4EC4-84B2-A4D4543EC8C5}" type="datetime1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8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9B62C-8C3B-44D6-BD8A-3C872F921AE4}" type="datetime1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475543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B53FD-0A7F-4C69-88A4-817EC960A7C5}" type="datetime1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09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0FBB8-ACF9-4884-B4CF-54CCD5840E7C}" type="datetime1">
              <a:rPr lang="en-US" smtClean="0"/>
              <a:t>1/5/2025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46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E737A-6905-46FA-A2FE-77C9805F671C}" type="datetime1">
              <a:rPr lang="en-US" smtClean="0"/>
              <a:t>1/5/2025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7592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D015-4205-4D88-915C-B2E3A3784D6A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7036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778C3-B6D1-4B3E-B5B9-03F5CE2499B9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78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9F5EB-E7C1-4802-9A21-20807988D56A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78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ACDC0-DB14-48CD-9AC2-1A532E1B403B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978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D5FE-4F0B-41BA-8D98-76EDAFF5787E}" type="datetime1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535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57C1F-81BA-4FAE-98E1-3A66C9559B05}" type="datetime1">
              <a:rPr lang="en-US" smtClean="0"/>
              <a:t>1/5/2025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45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215A4-C359-420F-9FAD-A04DA80ACA2B}" type="datetime1">
              <a:rPr lang="en-US" smtClean="0"/>
              <a:t>1/5/2025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217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30302-EA3D-4DD0-97B2-6A37B3A43983}" type="datetime1">
              <a:rPr lang="en-US" smtClean="0"/>
              <a:t>1/5/2025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26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86D26-0BBC-4BB1-ABF3-A2627A500B00}" type="datetime1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817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3AF02-E532-4A94-9DC6-1B6771D85A7C}" type="datetime1">
              <a:rPr lang="en-US" smtClean="0"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042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F25349E-9EE6-4B20-B1CB-4FF6B0B05F5F}" type="datetime1">
              <a:rPr lang="en-US" smtClean="0"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CS-429   Introduction to Data Science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43898F3-53D0-4600-AC2E-55B5DBF6C6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93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0.png"/><Relationship Id="rId4" Type="http://schemas.openxmlformats.org/officeDocument/2006/relationships/image" Target="../media/image1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0.png"/><Relationship Id="rId4" Type="http://schemas.openxmlformats.org/officeDocument/2006/relationships/image" Target="../media/image1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0.png"/><Relationship Id="rId5" Type="http://schemas.openxmlformats.org/officeDocument/2006/relationships/image" Target="../media/image16.png"/><Relationship Id="rId4" Type="http://schemas.openxmlformats.org/officeDocument/2006/relationships/image" Target="../media/image5.jp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hyperlink" Target="https://www.youtube.com/watch?v=ZiXpc3aGAe4&amp;list=PLQ02IYL5pmhE0gOliNurryvMHyMPvzgn1&amp;index=2&amp;ab_channel=YaqeenInstitute" TargetMode="External"/><Relationship Id="rId7" Type="http://schemas.openxmlformats.org/officeDocument/2006/relationships/image" Target="../media/image2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150" y="729060"/>
            <a:ext cx="4602985" cy="14211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48CFDD-B803-3DAD-AC09-69E8B2FD199B}"/>
              </a:ext>
            </a:extLst>
          </p:cNvPr>
          <p:cNvSpPr txBox="1"/>
          <p:nvPr/>
        </p:nvSpPr>
        <p:spPr>
          <a:xfrm>
            <a:off x="0" y="2885244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u="none" strike="noStrike" baseline="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CS-429   Introduction to Data Science</a:t>
            </a:r>
            <a:endParaRPr lang="en-US" sz="40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865854-A3A2-C6A0-2628-FC766AF80971}"/>
              </a:ext>
            </a:extLst>
          </p:cNvPr>
          <p:cNvSpPr txBox="1"/>
          <p:nvPr/>
        </p:nvSpPr>
        <p:spPr>
          <a:xfrm>
            <a:off x="10353" y="4662259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Fall 2024</a:t>
            </a:r>
            <a:endParaRPr lang="en-US" sz="32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60A8A6-BA3D-EDFE-0157-014DA5A0F9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325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BDC91-B29C-B11C-128A-33E9CFB25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D542C6-C983-4A21-BFEC-B7C1568EE177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Cosine Similarity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BBEF1E-F09E-CB2E-84E8-DAE0AA645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3D50085-5D77-3AA5-5D5E-E2F4CA692EB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3D411BC-BCC8-75F5-FB6B-082A6C60C7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10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57109F-C819-D8D7-CF05-3B7FB67E73BB}"/>
              </a:ext>
            </a:extLst>
          </p:cNvPr>
          <p:cNvSpPr txBox="1"/>
          <p:nvPr/>
        </p:nvSpPr>
        <p:spPr>
          <a:xfrm>
            <a:off x="210441" y="1126067"/>
            <a:ext cx="116208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Frequency vectors: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1: [1, 1, 1, 1, 1, 1, 1, 0, 0, 0]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2: [1, 1, 1, 1, 1, 0, 0, 1, 1, 1]</a:t>
            </a:r>
          </a:p>
          <a:p>
            <a:pPr algn="just"/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FEC038-A681-76D9-F39B-0CD16EC275B8}"/>
              </a:ext>
            </a:extLst>
          </p:cNvPr>
          <p:cNvSpPr txBox="1"/>
          <p:nvPr/>
        </p:nvSpPr>
        <p:spPr>
          <a:xfrm>
            <a:off x="210441" y="3987923"/>
            <a:ext cx="118008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6: Compute the cosine similarity</a:t>
            </a:r>
            <a:endParaRPr lang="en-GB" sz="2800" b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b="1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00E55A5-173E-27C1-21F1-E6FDCA01AF8E}"/>
                  </a:ext>
                </a:extLst>
              </p:cNvPr>
              <p:cNvSpPr txBox="1"/>
              <p:nvPr/>
            </p:nvSpPr>
            <p:spPr>
              <a:xfrm>
                <a:off x="829273" y="2667167"/>
                <a:ext cx="1535237" cy="12513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400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𝑨</m:t>
                            </m:r>
                            <m:r>
                              <a:rPr lang="en-US" sz="2400" b="1" i="0"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𝑩</m:t>
                            </m:r>
                            <m:r>
                              <a:rPr lang="en-US" sz="2400" b="1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400" b="1" i="0">
                                <a:latin typeface="Cambria Math" panose="02040503050406030204" pitchFamily="18" charset="0"/>
                              </a:rPr>
                              <m:t>𝟓</m:t>
                            </m:r>
                          </m:e>
                        </m:mr>
                        <m:m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𝑨</m:t>
                                </m:r>
                              </m:e>
                            </m:d>
                            <m:r>
                              <a:rPr lang="en-US" sz="2400" b="1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ad>
                              <m:radPr>
                                <m:degHide m:val="on"/>
                                <m:ctrlPr>
                                  <a:rPr lang="en-US" sz="2400" b="1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2400" b="1" i="0">
                                    <a:latin typeface="Cambria Math" panose="02040503050406030204" pitchFamily="18" charset="0"/>
                                  </a:rPr>
                                  <m:t>𝟕</m:t>
                                </m:r>
                              </m:e>
                            </m:rad>
                          </m:e>
                        </m:mr>
                        <m:m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1" i="1">
                                    <a:latin typeface="Cambria Math" panose="02040503050406030204" pitchFamily="18" charset="0"/>
                                  </a:rPr>
                                  <m:t>𝑩</m:t>
                                </m:r>
                              </m:e>
                            </m:d>
                            <m:r>
                              <a:rPr lang="en-US" sz="2400" b="1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ad>
                              <m:radPr>
                                <m:degHide m:val="on"/>
                                <m:ctrlPr>
                                  <a:rPr lang="en-US" sz="2400" b="1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2400" b="1" i="0">
                                    <a:latin typeface="Cambria Math" panose="02040503050406030204" pitchFamily="18" charset="0"/>
                                  </a:rPr>
                                  <m:t>𝟖</m:t>
                                </m:r>
                              </m:e>
                            </m:rad>
                          </m:e>
                        </m:mr>
                      </m:m>
                    </m:oMath>
                  </m:oMathPara>
                </a14:m>
                <a:endParaRPr lang="en-US" sz="2400" b="1" dirty="0"/>
              </a:p>
            </p:txBody>
          </p:sp>
        </mc:Choice>
        <mc:Fallback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00E55A5-173E-27C1-21F1-E6FDCA01AF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9273" y="2667167"/>
                <a:ext cx="1535237" cy="125136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B8B9F9DC-F0AE-4862-1B66-B48D26098C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075329"/>
              </p:ext>
            </p:extLst>
          </p:nvPr>
        </p:nvGraphicFramePr>
        <p:xfrm>
          <a:off x="2711189" y="4589457"/>
          <a:ext cx="6959283" cy="17398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3251160" imgH="812520" progId="Equation.DSMT4">
                  <p:embed/>
                </p:oleObj>
              </mc:Choice>
              <mc:Fallback>
                <p:oleObj name="Equation" r:id="rId4" imgW="3251160" imgH="8125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11189" y="4589457"/>
                        <a:ext cx="6959283" cy="17398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2672219"/>
      </p:ext>
    </p:extLst>
  </p:cSld>
  <p:clrMapOvr>
    <a:masterClrMapping/>
  </p:clrMapOvr>
  <p:transition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41000-6CC2-497D-F923-FB57F8CF51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67CD60-FBC3-C21E-2DA9-F5AE4260A55E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Ranking Documents Cosine Similarity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E6244E-3138-B34B-2ED5-D7577A7030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1339444-11C1-05B6-0072-A17243C66AC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3D67F35-323E-7C8A-C19C-4420145887D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11</a:t>
            </a:fld>
            <a:endParaRPr lang="en-US" b="1" noProof="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1ECA5B-B7E2-ECF6-7CF1-6992D082726A}"/>
              </a:ext>
            </a:extLst>
          </p:cNvPr>
          <p:cNvSpPr txBox="1"/>
          <p:nvPr/>
        </p:nvSpPr>
        <p:spPr>
          <a:xfrm>
            <a:off x="210441" y="1115664"/>
            <a:ext cx="118008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the text documents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7BADDE-7AF3-B378-5A7F-30367C9B4E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414" r="3761"/>
          <a:stretch/>
        </p:blipFill>
        <p:spPr>
          <a:xfrm>
            <a:off x="2550017" y="2194462"/>
            <a:ext cx="6409256" cy="331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7159"/>
      </p:ext>
    </p:ext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A4F185-AF2B-C71B-7F49-0B047B205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85B1C9-E5E7-AA4F-B96E-10C29EA7D366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Terms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091EEE-38A4-8E17-2E2D-9E83A83E7D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B1B845C-7720-CE57-CDFC-CB6DD4FF29D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78EB2DB-5AC1-A2D8-EF84-671C93F3ADA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12</a:t>
            </a:fld>
            <a:endParaRPr lang="en-US" b="1" noProof="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024199-178A-3C42-40E9-5B01F4E9872C}"/>
              </a:ext>
            </a:extLst>
          </p:cNvPr>
          <p:cNvSpPr txBox="1"/>
          <p:nvPr/>
        </p:nvSpPr>
        <p:spPr>
          <a:xfrm>
            <a:off x="391106" y="1211322"/>
            <a:ext cx="1180089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 Frequency (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tf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GB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No of times a term occurred in a document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GB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 Frequency (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No of documents in which a term occurred.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GB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Inverse Document Frequency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IDF = log(D/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just"/>
            <a:r>
              <a:rPr lang="en-US" sz="2800" noProof="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where </a:t>
            </a:r>
          </a:p>
          <a:p>
            <a:pPr algn="just"/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D = total number of documents</a:t>
            </a:r>
          </a:p>
          <a:p>
            <a:pPr algn="just"/>
            <a:endParaRPr lang="en-GB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007522"/>
      </p:ext>
    </p:extLst>
  </p:cSld>
  <p:clrMapOvr>
    <a:masterClrMapping/>
  </p:clrMapOvr>
  <p:transition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2ADD1C-86D9-18D8-4AFF-2891B8C062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1D7B44-68EF-EF87-FDC2-5143D73E59E6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2 Cosine Similarity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776635-96BB-83AF-B535-BE99C53E24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8D6EE2C-9FA1-669B-B219-798631CB3C6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C06D492-14BC-C92E-7033-81B1A3C7C16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13</a:t>
            </a:fld>
            <a:endParaRPr lang="en-US" b="1" noProof="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6E5F1F-F12A-10A8-8BDF-7D094C0F19D7}"/>
              </a:ext>
            </a:extLst>
          </p:cNvPr>
          <p:cNvSpPr txBox="1"/>
          <p:nvPr/>
        </p:nvSpPr>
        <p:spPr>
          <a:xfrm>
            <a:off x="210441" y="1115664"/>
            <a:ext cx="1180089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the text documents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Doc 1: “Shipment of gold damaged in a fire.”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Doc 2: “Delivery of silver arrived in a silver truck.”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Doc 3: “Shipment of gold arrived in a truck.”</a:t>
            </a:r>
          </a:p>
          <a:p>
            <a:pPr algn="just"/>
            <a:r>
              <a:rPr lang="en-GB" sz="2800" b="1" noProof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Query : “gold silver truck”</a:t>
            </a:r>
          </a:p>
          <a:p>
            <a:pPr algn="just"/>
            <a:endParaRPr lang="en-GB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 the documents (Tokenize the words):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Doc 1: [‘Shipment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‘gold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,‘damaged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‘a’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‘fire’]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2: [‘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Delivery’,‘of’,‘silver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arrived’,‘in’,‘a’,‘silver’,‘truck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3: [‘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Shipment’,‘of’,‘gold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arrived’,‘in’,‘a’,‘truck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800" b="1" noProof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[‘</a:t>
            </a:r>
            <a:r>
              <a:rPr lang="en-GB" sz="2800" b="1" noProof="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gold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b="1" noProof="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silver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b="1" noProof="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truck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670306"/>
      </p:ext>
    </p:extLst>
  </p:cSld>
  <p:clrMapOvr>
    <a:masterClrMapping/>
  </p:clrMapOvr>
  <p:transition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AE821-3BF9-6A20-0CE3-4001D68E3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9DE921-D342-5544-8492-400BF4FAE9E9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2 Cosine Similarity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2416C9-2970-D496-EF6A-F2CDBA08B9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702E07-4232-3854-E98B-6596B39F9D4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1FDED0-3625-FA63-86BE-6F534487C92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14</a:t>
            </a:fld>
            <a:endParaRPr lang="en-US" b="1" noProof="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6DB5C6-BD73-F029-58C4-CB69288D4FAB}"/>
              </a:ext>
            </a:extLst>
          </p:cNvPr>
          <p:cNvSpPr txBox="1"/>
          <p:nvPr/>
        </p:nvSpPr>
        <p:spPr>
          <a:xfrm>
            <a:off x="210441" y="1115664"/>
            <a:ext cx="1180089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 the documents (Tokenize the words):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Doc 1:   [‘Shipment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‘gold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,‘damaged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‘a’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‘fire’]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2:   [‘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Delivery’,‘of’,‘silver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arrived’,‘in’,‘a’,‘silver’,‘truck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3:   [‘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Shipment’,‘of’,‘gold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arrived’,‘in’,‘a’,‘truck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800" b="1" noProof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[‘</a:t>
            </a:r>
            <a:r>
              <a:rPr lang="en-GB" sz="2800" b="1" noProof="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gold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b="1" noProof="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silver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b="1" noProof="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truck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2800" b="1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term frequency (TF) vector</a:t>
            </a:r>
          </a:p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 unique words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[‘a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‘arrived’, ‘damaged’, ‘delivery’, ‘fire’, ‘gold’, ‘in’, ‘of’, ‘silver’, ‘shipment’, ‘truck’].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834958"/>
      </p:ext>
    </p:extLst>
  </p:cSld>
  <p:clrMapOvr>
    <a:masterClrMapping/>
  </p:clrMapOvr>
  <p:transition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FB5045-65FF-3137-73DE-B228F8AFB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957591-A4DB-C995-B6D4-99B3BC384F8C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2 Cosine Similarity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FA525F-7FE3-2745-4921-4473287EA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41F7769-2273-9AC0-6BCA-DDC2BD28865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D77E142-4422-CA03-17A1-DF82BA837A6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15</a:t>
            </a:fld>
            <a:endParaRPr lang="en-US" b="1" noProof="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EBD47A-7EE0-1429-73B2-FE09036AA123}"/>
              </a:ext>
            </a:extLst>
          </p:cNvPr>
          <p:cNvSpPr txBox="1"/>
          <p:nvPr/>
        </p:nvSpPr>
        <p:spPr>
          <a:xfrm>
            <a:off x="210441" y="1115664"/>
            <a:ext cx="1180089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 the documents (Tokenize the words):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Doc 1:   [‘Shipment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‘gold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,‘damaged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‘a’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‘fire’]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2:   [‘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Delivery’,‘of’,‘silver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arrived’,‘in’,‘a’,‘silver’,‘truck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3:   [‘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Shipment’,‘of’,‘gold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arrived’,‘in’,‘a’,‘truck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800" b="1" noProof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[‘</a:t>
            </a:r>
            <a:r>
              <a:rPr lang="en-GB" sz="2800" b="1" noProof="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gold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b="1" noProof="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silver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b="1" noProof="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truck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  <a:endParaRPr lang="en-GB" sz="2800" b="1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term frequency (TF) vector</a:t>
            </a:r>
          </a:p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 unique words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[‘a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‘arrived’, ‘damaged’, ‘delivery’, ‘fire’, ‘gold’, ‘in’, ‘of’, ‘silver’, ‘shipment’, ‘truck’].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1:   [1, 0, 1, 0, 1, 1, 1, 1, 0, 1, 0]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2:   [1, 1, 0, 1, 0, 0, 1, 1, 2, 0, 1]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3:   [1, 1, 0, 0, 0, 1, 1, 1, 0, 1, 1]</a:t>
            </a:r>
          </a:p>
          <a:p>
            <a:pPr algn="just"/>
            <a:r>
              <a:rPr lang="en-GB" sz="2800" b="1" noProof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Query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[0, 0, 0, 0, 0, 1, 0, 0, 1, 0, 1]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678959"/>
      </p:ext>
    </p:extLst>
  </p:cSld>
  <p:clrMapOvr>
    <a:masterClrMapping/>
  </p:clrMapOvr>
  <p:transition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3BD3A2-50C4-3E4E-EB67-D9AFE6B21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FC8FDF-D5F0-5190-0574-1345FF35A632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2 Cosine Similarity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4EC38C-EE23-DCD2-42FA-015ABD990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F90F836-5958-0031-1AF5-F9BEEFCD959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7F12531-8D17-B4F8-D25B-E6F7489F7E9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16</a:t>
            </a:fld>
            <a:endParaRPr lang="en-US" b="1" noProof="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221F94-0FF5-FF84-8DDB-EF799B4D7BE7}"/>
              </a:ext>
            </a:extLst>
          </p:cNvPr>
          <p:cNvSpPr txBox="1"/>
          <p:nvPr/>
        </p:nvSpPr>
        <p:spPr>
          <a:xfrm>
            <a:off x="210441" y="1115664"/>
            <a:ext cx="118008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the text documents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9394842"/>
      </p:ext>
    </p:extLst>
  </p:cSld>
  <p:clrMapOvr>
    <a:masterClrMapping/>
  </p:clrMapOvr>
  <p:transition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A37FF-835B-18A6-F0BE-90B664DE2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282344-7246-2923-54A8-94782F230836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Jaccard Distance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F8DA4F-3CE2-0B81-22E9-5769412B0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772ED26-86B8-F756-B3B4-54B2C0F7478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B770FF-FF16-054F-9802-FE3318F1BE3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17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4BAC08-4A29-741C-D78F-E97DDAE495C8}"/>
              </a:ext>
            </a:extLst>
          </p:cNvPr>
          <p:cNvSpPr txBox="1"/>
          <p:nvPr/>
        </p:nvSpPr>
        <p:spPr>
          <a:xfrm>
            <a:off x="504825" y="1126067"/>
            <a:ext cx="111823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metric that measures the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dissimilarity between two sets. 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derived from the Jaccard Index, which is a calculation between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 sets by comparing the size of their intersection to the size of their union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F6B55E-2C09-6B13-F6A1-64AB28DC72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335" t="11860" r="3861"/>
          <a:stretch/>
        </p:blipFill>
        <p:spPr>
          <a:xfrm>
            <a:off x="6764327" y="2646156"/>
            <a:ext cx="4922848" cy="281172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19FC64F-D442-EE40-5F9C-27A2F00406AC}"/>
                  </a:ext>
                </a:extLst>
              </p:cNvPr>
              <p:cNvSpPr txBox="1"/>
              <p:nvPr/>
            </p:nvSpPr>
            <p:spPr>
              <a:xfrm>
                <a:off x="543646" y="4604124"/>
                <a:ext cx="6181860" cy="11278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4000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a:rPr lang="en-US" sz="4000" b="1" i="1">
                                <a:latin typeface="Cambria Math" panose="02040503050406030204" pitchFamily="18" charset="0"/>
                              </a:rPr>
                              <m:t>𝒅</m:t>
                            </m:r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𝒋</m:t>
                            </m:r>
                            <m:r>
                              <a:rPr lang="en-US" sz="4000" b="1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4000" b="1" i="0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US" sz="4000" b="1" i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4000" b="1" i="1">
                                <a:latin typeface="Cambria Math" panose="02040503050406030204" pitchFamily="18" charset="0"/>
                              </a:rPr>
                              <m:t>𝒋𝒂𝒄𝒄𝒂𝒓𝒅</m:t>
                            </m:r>
                            <m:r>
                              <m:rPr>
                                <m:lit/>
                              </m:rPr>
                              <a:rPr lang="en-US" sz="4000" b="1" i="0">
                                <a:latin typeface="Cambria Math" panose="02040503050406030204" pitchFamily="18" charset="0"/>
                              </a:rPr>
                              <m:t>_</m:t>
                            </m:r>
                            <m:r>
                              <a:rPr lang="en-US" sz="4000" b="1" i="1">
                                <a:latin typeface="Cambria Math" panose="02040503050406030204" pitchFamily="18" charset="0"/>
                              </a:rPr>
                              <m:t>𝒊𝒏𝒅𝒆𝒙</m:t>
                            </m:r>
                          </m:e>
                        </m:mr>
                        <m:mr>
                          <m:e/>
                        </m:mr>
                      </m:m>
                    </m:oMath>
                  </m:oMathPara>
                </a14:m>
                <a:endParaRPr lang="en-US" sz="4000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19FC64F-D442-EE40-5F9C-27A2F00406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646" y="4604124"/>
                <a:ext cx="6181860" cy="112780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CD27C2E-C26F-915F-81DE-B6C056D5D5D8}"/>
                  </a:ext>
                </a:extLst>
              </p:cNvPr>
              <p:cNvSpPr txBox="1"/>
              <p:nvPr/>
            </p:nvSpPr>
            <p:spPr>
              <a:xfrm>
                <a:off x="504825" y="3030073"/>
                <a:ext cx="6181860" cy="152888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4000" b="1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</m:mr>
                        <m:mr>
                          <m:e>
                            <m:r>
                              <a:rPr lang="en-US" sz="4000" b="1" i="1" smtClean="0">
                                <a:latin typeface="Cambria Math" panose="02040503050406030204" pitchFamily="18" charset="0"/>
                              </a:rPr>
                              <m:t>𝑱</m:t>
                            </m:r>
                            <m:r>
                              <a:rPr lang="en-US" sz="4000" b="1" i="1">
                                <a:latin typeface="Cambria Math" panose="02040503050406030204" pitchFamily="18" charset="0"/>
                              </a:rPr>
                              <m:t>𝒂𝒄𝒄𝒂𝒓𝒅</m:t>
                            </m:r>
                            <m:r>
                              <a:rPr lang="en-US" sz="4000" b="1" i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4000" b="1" i="1" smtClean="0">
                                <a:latin typeface="Cambria Math" panose="02040503050406030204" pitchFamily="18" charset="0"/>
                              </a:rPr>
                              <m:t>𝑰</m:t>
                            </m:r>
                            <m:r>
                              <a:rPr lang="en-US" sz="4000" b="1" i="1">
                                <a:latin typeface="Cambria Math" panose="02040503050406030204" pitchFamily="18" charset="0"/>
                              </a:rPr>
                              <m:t>𝒏𝒅𝒆𝒙</m:t>
                            </m:r>
                            <m:r>
                              <a:rPr lang="en-US" sz="4000" b="1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en-US" sz="4000" b="1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4000" b="1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4000" b="1" i="1">
                                    <a:latin typeface="Cambria Math" panose="02040503050406030204" pitchFamily="18" charset="0"/>
                                  </a:rPr>
                                  <m:t>𝑨</m:t>
                                </m:r>
                                <m:r>
                                  <a:rPr lang="en-US" sz="4000" b="1">
                                    <a:latin typeface="Cambria Math" panose="02040503050406030204" pitchFamily="18" charset="0"/>
                                  </a:rPr>
                                  <m:t>∩</m:t>
                                </m:r>
                                <m:r>
                                  <a:rPr lang="en-US" sz="4000" b="1" i="1">
                                    <a:latin typeface="Cambria Math" panose="02040503050406030204" pitchFamily="18" charset="0"/>
                                  </a:rPr>
                                  <m:t>𝑩</m:t>
                                </m:r>
                                <m:r>
                                  <a:rPr lang="en-US" sz="4000" b="1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</m:num>
                              <m:den>
                                <m:r>
                                  <a:rPr lang="en-US" sz="4000" b="1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4000" b="1" i="1">
                                    <a:latin typeface="Cambria Math" panose="02040503050406030204" pitchFamily="18" charset="0"/>
                                  </a:rPr>
                                  <m:t>𝑨</m:t>
                                </m:r>
                                <m:r>
                                  <a:rPr lang="en-US" sz="4000" b="1">
                                    <a:latin typeface="Cambria Math" panose="02040503050406030204" pitchFamily="18" charset="0"/>
                                  </a:rPr>
                                  <m:t>∪</m:t>
                                </m:r>
                                <m:r>
                                  <a:rPr lang="en-US" sz="4000" b="1" i="1">
                                    <a:latin typeface="Cambria Math" panose="02040503050406030204" pitchFamily="18" charset="0"/>
                                  </a:rPr>
                                  <m:t>𝑩</m:t>
                                </m:r>
                                <m:r>
                                  <a:rPr lang="en-US" sz="4000" b="1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</m:den>
                            </m:f>
                          </m:e>
                        </m:mr>
                      </m:m>
                    </m:oMath>
                  </m:oMathPara>
                </a14:m>
                <a:endParaRPr lang="en-US" sz="4000" b="1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CD27C2E-C26F-915F-81DE-B6C056D5D5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4825" y="3030073"/>
                <a:ext cx="6181860" cy="152888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5093665"/>
      </p:ext>
    </p:extLst>
  </p:cSld>
  <p:clrMapOvr>
    <a:masterClrMapping/>
  </p:clrMapOvr>
  <p:transition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71A39A-B50F-9593-C151-9EE80BD06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363B5B-06A7-6E62-AE28-295D14C28E26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of Jaccard Distance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D44744-60A8-A531-D6EA-D30E834AF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4168F81-425E-930E-E71D-2B9F491C10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0E9AAD6-D0D5-9047-9E53-74A3395AB61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18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B785CE-A51B-DBCA-2CE6-3D15F8C97690}"/>
              </a:ext>
            </a:extLst>
          </p:cNvPr>
          <p:cNvSpPr txBox="1"/>
          <p:nvPr/>
        </p:nvSpPr>
        <p:spPr>
          <a:xfrm>
            <a:off x="504825" y="1126067"/>
            <a:ext cx="111823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A: {apple, banana, cherry}</a:t>
            </a:r>
          </a:p>
          <a:p>
            <a:pPr algn="just"/>
            <a:r>
              <a:rPr lang="en-GB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B: {banana, cherry, date, berry}</a:t>
            </a:r>
          </a:p>
          <a:p>
            <a:pPr algn="just"/>
            <a:endParaRPr lang="en-GB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Solution:</a:t>
            </a:r>
          </a:p>
          <a:p>
            <a:pPr algn="just"/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Intersection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 ∩ B)</a:t>
            </a: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{banana, cherry}			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|A ∩ B|:</a:t>
            </a: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  <a:p>
            <a:pPr algn="just"/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Union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 ∪ B)</a:t>
            </a: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{apple, banana, cherry, date, elderberry},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|A ∪ B|: 5</a:t>
            </a:r>
            <a:endParaRPr lang="en-GB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A2CCB-29E3-B1EB-78BE-5A1566264A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335" t="11860" r="3861"/>
          <a:stretch/>
        </p:blipFill>
        <p:spPr>
          <a:xfrm>
            <a:off x="7398328" y="395681"/>
            <a:ext cx="3291320" cy="187986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44384EE-DDC1-152D-BE31-05413DD94783}"/>
                  </a:ext>
                </a:extLst>
              </p:cNvPr>
              <p:cNvSpPr txBox="1"/>
              <p:nvPr/>
            </p:nvSpPr>
            <p:spPr>
              <a:xfrm>
                <a:off x="2760750" y="4386643"/>
                <a:ext cx="6181860" cy="109780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</m:mr>
                        <m:mr>
                          <m:e>
                            <m:r>
                              <a:rPr lang="en-US" sz="28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𝑱𝒂𝒄𝒄𝒂𝒓𝒅</m:t>
                            </m:r>
                            <m:r>
                              <a:rPr lang="en-US" sz="28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8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𝑰𝒏𝒅𝒆𝒙</m:t>
                            </m:r>
                            <m:r>
                              <a:rPr lang="en-US" sz="2800" b="1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𝑨</m:t>
                                </m:r>
                                <m:r>
                                  <a:rPr lang="en-US" sz="2800" b="1">
                                    <a:latin typeface="Cambria Math" panose="02040503050406030204" pitchFamily="18" charset="0"/>
                                  </a:rPr>
                                  <m:t>∩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𝑩</m:t>
                                </m:r>
                                <m: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</m:num>
                              <m:den>
                                <m: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𝑨</m:t>
                                </m:r>
                                <m:r>
                                  <a:rPr lang="en-US" sz="2800" b="1">
                                    <a:latin typeface="Cambria Math" panose="02040503050406030204" pitchFamily="18" charset="0"/>
                                  </a:rPr>
                                  <m:t>∪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𝑩</m:t>
                                </m:r>
                                <m: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</m:den>
                            </m:f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num>
                              <m:den>
                                <m: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den>
                            </m:f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𝟒</m:t>
                            </m:r>
                          </m:e>
                        </m:mr>
                      </m:m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44384EE-DDC1-152D-BE31-05413DD947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0750" y="4386643"/>
                <a:ext cx="6181860" cy="109780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15FE483-457A-93D0-CCCA-E29240AA8EAF}"/>
                  </a:ext>
                </a:extLst>
              </p:cNvPr>
              <p:cNvSpPr txBox="1"/>
              <p:nvPr/>
            </p:nvSpPr>
            <p:spPr>
              <a:xfrm>
                <a:off x="2760750" y="5655684"/>
                <a:ext cx="6181860" cy="644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</m:mr>
                        <m:mr>
                          <m:e>
                            <m:r>
                              <a:rPr lang="en-US" sz="28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𝒅</m:t>
                            </m:r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𝒋</m:t>
                            </m:r>
                            <m:r>
                              <a:rPr lang="en-US" sz="2800" b="1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1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  <m:r>
                                  <a:rPr lang="en-US" sz="2800" b="1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  <m:r>
                                  <a:rPr lang="en-US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𝟒</m:t>
                                </m:r>
                              </m:e>
                            </m:d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𝟔</m:t>
                            </m:r>
                          </m:e>
                        </m:mr>
                      </m:m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15FE483-457A-93D0-CCCA-E29240AA8E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0750" y="5655684"/>
                <a:ext cx="6181860" cy="64421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28675658"/>
      </p:ext>
    </p:extLst>
  </p:cSld>
  <p:clrMapOvr>
    <a:masterClrMapping/>
  </p:clrMapOvr>
  <p:transition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BB3010-5ECE-0578-40B0-4F032E69A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9FCEB8-12D7-0D7F-6FC9-710BE38F78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335" t="11860" r="3861"/>
          <a:stretch/>
        </p:blipFill>
        <p:spPr>
          <a:xfrm>
            <a:off x="9108712" y="1344192"/>
            <a:ext cx="2902623" cy="16578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7D44B4D-B078-4791-D111-92EB9DFBEDD5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of Jaccard Distance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E5C7AE-F4BD-C9DA-1F38-0BEC8898E9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6B3F6FB-D28C-5E95-7E67-BC03A2FD46D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AFC84D8-271C-9530-2A71-D0E1973AEBA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19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FCFCBA-5BE4-D9DF-C6C0-D93BEC550540}"/>
              </a:ext>
            </a:extLst>
          </p:cNvPr>
          <p:cNvSpPr txBox="1"/>
          <p:nvPr/>
        </p:nvSpPr>
        <p:spPr>
          <a:xfrm>
            <a:off x="504825" y="1126067"/>
            <a:ext cx="1118235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doc_1 = “Data is the new oil of the digital economy”</a:t>
            </a:r>
          </a:p>
          <a:p>
            <a:pPr algn="just"/>
            <a:r>
              <a:rPr lang="en-GB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doc_2 = “Data is a new oil”</a:t>
            </a:r>
          </a:p>
          <a:p>
            <a:pPr algn="just"/>
            <a:endParaRPr lang="en-GB" sz="2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doc_1: {Data, is, the, new, oil, of, digital, economy}</a:t>
            </a:r>
          </a:p>
          <a:p>
            <a:pPr algn="just"/>
            <a:r>
              <a:rPr lang="en-GB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doc_2: {Data, is, a, new, oil}</a:t>
            </a:r>
          </a:p>
          <a:p>
            <a:pPr algn="just"/>
            <a:endParaRPr lang="en-GB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Solution:</a:t>
            </a:r>
          </a:p>
          <a:p>
            <a:pPr algn="just"/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Intersection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(doc_1 ∩ doc_2 )</a:t>
            </a: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{Data, is, new, oil}	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         | doc_1 ∩ doc_2 |:</a:t>
            </a: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  <a:p>
            <a:pPr algn="just"/>
            <a:endParaRPr lang="en-GB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Union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(doc_1 ∪ doc_2 )</a:t>
            </a: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{Data, is, the, new, oil, of, digital, economy, a}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| doc_1 ∪ doc_2 |: 9</a:t>
            </a:r>
            <a:endParaRPr lang="en-GB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70341"/>
      </p:ext>
    </p:extLst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26384-D6B3-7A12-A0DD-81E641262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741DD9-6F86-7A70-3CE3-B7F22C509A05}"/>
              </a:ext>
            </a:extLst>
          </p:cNvPr>
          <p:cNvSpPr txBox="1"/>
          <p:nvPr/>
        </p:nvSpPr>
        <p:spPr>
          <a:xfrm>
            <a:off x="1016000" y="1442134"/>
            <a:ext cx="1117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i="0" u="none" strike="noStrike" baseline="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Euclidean Distance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i="0" u="none" strike="noStrike" baseline="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Manhattan Distance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i="0" u="none" strike="noStrike" baseline="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Similarity Matrix (Cosine-Similarity)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i="0" u="none" strike="noStrike" baseline="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Jaccard Distance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i="0" u="none" strike="noStrike" baseline="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Hamming Distance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Mahala Nobis Distance</a:t>
            </a:r>
            <a:endParaRPr lang="en-US" sz="2800" b="1" i="0" u="none" strike="noStrike" baseline="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i="0" u="none" strike="noStrike" baseline="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i="0" u="none" strike="noStrike" baseline="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DEFF3E-781F-5522-7D9B-E8090E1A10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D45502-C67C-9F7A-081C-573ED48CB80E}"/>
              </a:ext>
            </a:extLst>
          </p:cNvPr>
          <p:cNvSpPr txBox="1"/>
          <p:nvPr/>
        </p:nvSpPr>
        <p:spPr>
          <a:xfrm>
            <a:off x="200025" y="316067"/>
            <a:ext cx="1137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Lecture outline</a:t>
            </a:r>
          </a:p>
        </p:txBody>
      </p:sp>
    </p:spTree>
    <p:extLst>
      <p:ext uri="{BB962C8B-B14F-4D97-AF65-F5344CB8AC3E}">
        <p14:creationId xmlns:p14="http://schemas.microsoft.com/office/powerpoint/2010/main" val="2937185482"/>
      </p:ext>
    </p:extLst>
  </p:cSld>
  <p:clrMapOvr>
    <a:masterClrMapping/>
  </p:clrMapOvr>
  <p:transition spd="med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5B893B-549C-7BD5-F8E5-25ACAEA1A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4D7EA6D-CB63-5C6E-85D1-208CF5ADEA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095" t="46556" r="23138"/>
          <a:stretch/>
        </p:blipFill>
        <p:spPr>
          <a:xfrm>
            <a:off x="8289197" y="3803723"/>
            <a:ext cx="3648364" cy="26224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1C15DE-4A25-9859-270D-881995924BD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335" t="11860" r="3861"/>
          <a:stretch/>
        </p:blipFill>
        <p:spPr>
          <a:xfrm>
            <a:off x="9173367" y="1126067"/>
            <a:ext cx="2902623" cy="16578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5FB2AF-A1A2-E5A7-963F-E2464AABB994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of Jaccard Distance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DD86DF-C268-7A99-96CB-53C35D8382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C52C1C3-8C2E-581E-336D-2F483152FA2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B8B5BD1-E8BE-607A-1F18-355077F213E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20</a:t>
            </a:fld>
            <a:endParaRPr lang="en-US" b="1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D34548D-8D99-8EAE-836A-95F1312EE820}"/>
                  </a:ext>
                </a:extLst>
              </p:cNvPr>
              <p:cNvSpPr txBox="1"/>
              <p:nvPr/>
            </p:nvSpPr>
            <p:spPr>
              <a:xfrm>
                <a:off x="276221" y="3942643"/>
                <a:ext cx="7866786" cy="109780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</m:mr>
                        <m:mr>
                          <m:e>
                            <m:r>
                              <a:rPr lang="en-US" sz="28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𝑱𝒂𝒄𝒄𝒂𝒓𝒅</m:t>
                            </m:r>
                            <m:r>
                              <a:rPr lang="en-US" sz="28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28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𝑰𝒏𝒅𝒆𝒙</m:t>
                            </m:r>
                            <m:r>
                              <a:rPr lang="en-US" sz="2800" b="1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𝒅𝒐𝒄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_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 ∩ 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𝒅𝒐𝒄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_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  <m: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</m:num>
                              <m:den>
                                <m: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𝒅𝒐𝒄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_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 ∪ 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𝒅𝒐𝒄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_</m:t>
                                </m:r>
                                <m:r>
                                  <a:rPr lang="en-US" sz="2800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  <m: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</m:den>
                            </m:f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f>
                              <m:fPr>
                                <m:ctrlP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𝟒</m:t>
                                </m:r>
                              </m:num>
                              <m:den>
                                <m:r>
                                  <a:rPr lang="en-US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𝟗</m:t>
                                </m:r>
                              </m:den>
                            </m:f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𝟒𝟒𝟒</m:t>
                            </m:r>
                          </m:e>
                        </m:mr>
                      </m:m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D34548D-8D99-8EAE-836A-95F1312EE8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221" y="3942643"/>
                <a:ext cx="7866786" cy="109780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D2A7604-23E4-F1AC-23FF-92920D7B7267}"/>
                  </a:ext>
                </a:extLst>
              </p:cNvPr>
              <p:cNvSpPr txBox="1"/>
              <p:nvPr/>
            </p:nvSpPr>
            <p:spPr>
              <a:xfrm>
                <a:off x="390523" y="5280510"/>
                <a:ext cx="6181860" cy="6442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/>
                        </m:mr>
                        <m:mr>
                          <m:e>
                            <m:r>
                              <a:rPr lang="en-US" sz="2800" b="1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𝒅</m:t>
                            </m:r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𝒋</m:t>
                            </m:r>
                            <m:r>
                              <a:rPr lang="en-US" sz="2800" b="1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en-US" sz="2800" b="1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1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  <m:r>
                                  <a:rPr lang="en-US" sz="2800" b="1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𝟎</m:t>
                                </m:r>
                                <m:r>
                                  <a:rPr lang="en-US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.</m:t>
                                </m:r>
                                <m:r>
                                  <a:rPr lang="en-US" sz="28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𝟒𝟒𝟒</m:t>
                                </m:r>
                              </m:e>
                            </m:d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𝟎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.</m:t>
                            </m:r>
                            <m:r>
                              <a:rPr lang="en-US" sz="28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𝟔𝟔𝟔𝟔</m:t>
                            </m:r>
                          </m:e>
                        </m:mr>
                      </m:m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D2A7604-23E4-F1AC-23FF-92920D7B72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523" y="5280510"/>
                <a:ext cx="6181860" cy="64421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D762B708-2D1B-CD9D-BF96-25CF69682172}"/>
              </a:ext>
            </a:extLst>
          </p:cNvPr>
          <p:cNvSpPr txBox="1"/>
          <p:nvPr/>
        </p:nvSpPr>
        <p:spPr>
          <a:xfrm>
            <a:off x="504825" y="1126067"/>
            <a:ext cx="111823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Solution:</a:t>
            </a:r>
          </a:p>
          <a:p>
            <a:pPr algn="just"/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Intersection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(doc_1 ∩ doc_2 )</a:t>
            </a: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{Data, is, new, oil}	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| doc_1 ∩ doc_2 |:</a:t>
            </a: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  <a:p>
            <a:pPr algn="just"/>
            <a:endParaRPr lang="en-GB" sz="28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Union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(doc_1 ∪ doc_2 )</a:t>
            </a:r>
            <a:r>
              <a:rPr lang="en-GB" sz="2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{Data, is, the, new, oil, of, digital, economy, a} </a:t>
            </a:r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GB" sz="28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| doc_1 ∪ doc_2 |: 9</a:t>
            </a:r>
            <a:endParaRPr lang="en-GB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3680072"/>
      </p:ext>
    </p:extLst>
  </p:cSld>
  <p:clrMapOvr>
    <a:masterClrMapping/>
  </p:clrMapOvr>
  <p:transition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4F05C6-6E52-AF52-B6B8-556182288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53D0E57-B1E5-685A-59AD-0F2F5A59D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16022" y="2720610"/>
            <a:ext cx="8612944" cy="40742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B8BDC4-B293-E3E4-162C-5737685ABEDB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Hamming Distance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BED661-E900-EFFB-522E-0C97D598ED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D60A8DB-D451-575F-43F1-9FE2EC71FBA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0721BAE-BC7C-D87D-61E2-D89D662D295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21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2977AA-071C-BBE8-F0AE-58267BAAC324}"/>
              </a:ext>
            </a:extLst>
          </p:cNvPr>
          <p:cNvSpPr txBox="1"/>
          <p:nvPr/>
        </p:nvSpPr>
        <p:spPr>
          <a:xfrm>
            <a:off x="504825" y="1335615"/>
            <a:ext cx="111823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Hamming Distance is a metric used to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 the difference between two strings of equal length.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calculates the positions at which the corresponding symbols (characters or bits) differ.</a:t>
            </a:r>
          </a:p>
        </p:txBody>
      </p:sp>
    </p:spTree>
    <p:extLst>
      <p:ext uri="{BB962C8B-B14F-4D97-AF65-F5344CB8AC3E}">
        <p14:creationId xmlns:p14="http://schemas.microsoft.com/office/powerpoint/2010/main" val="1285434124"/>
      </p:ext>
    </p:extLst>
  </p:cSld>
  <p:clrMapOvr>
    <a:masterClrMapping/>
  </p:clrMapOvr>
  <p:transition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C9C9A-08DB-9466-73D6-6F1A61B64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8006D1-DF9D-37D8-02F5-1D96B89D3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BF68997-5C9B-8E2D-1B4F-65808B2306C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8003CA-FDBA-772E-5D3C-9EEE1CCA97F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22</a:t>
            </a:fld>
            <a:endParaRPr lang="en-US" b="1" noProof="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1A8378-DE01-E87A-C305-CC2D2F327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714500"/>
            <a:ext cx="9144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0379"/>
      </p:ext>
    </p:extLst>
  </p:cSld>
  <p:clrMapOvr>
    <a:masterClrMapping/>
  </p:clrMapOvr>
  <p:transition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AB7CC2-7268-81A8-7E92-B9D635277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D50D65-F840-0056-1DC9-A045CDD9873E}"/>
              </a:ext>
            </a:extLst>
          </p:cNvPr>
          <p:cNvSpPr txBox="1"/>
          <p:nvPr/>
        </p:nvSpPr>
        <p:spPr>
          <a:xfrm>
            <a:off x="409575" y="301903"/>
            <a:ext cx="11372850" cy="522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ctr">
              <a:lnSpc>
                <a:spcPct val="107000"/>
              </a:lnSpc>
              <a:spcAft>
                <a:spcPts val="800"/>
              </a:spcAft>
            </a:pPr>
            <a:r>
              <a:rPr lang="en-GB" sz="2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Habits to Win Here and Hereafter | Dr. </a:t>
            </a:r>
            <a:r>
              <a:rPr lang="en-GB" sz="2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Tesneem</a:t>
            </a:r>
            <a:r>
              <a:rPr lang="en-GB" sz="2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28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Alkiek</a:t>
            </a:r>
            <a:endParaRPr lang="en-GB" sz="2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06527C-D7C2-658A-DAB7-9B657BD42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69B1BC5-D4EF-B1B5-3753-B02284C0E3B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GB" b="1" dirty="0"/>
              <a:t>CS-429   Introduction to Data Science</a:t>
            </a:r>
            <a:endParaRPr lang="en-US" b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C4E89E-2822-736F-88E3-3627B8817DD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smtClean="0"/>
              <a:t>23</a:t>
            </a:fld>
            <a:endParaRPr lang="en-US" b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89FBD5-8AE7-0F69-B4B2-6CB11DF95E21}"/>
              </a:ext>
            </a:extLst>
          </p:cNvPr>
          <p:cNvSpPr txBox="1"/>
          <p:nvPr/>
        </p:nvSpPr>
        <p:spPr>
          <a:xfrm>
            <a:off x="409575" y="5495542"/>
            <a:ext cx="11372850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spcAft>
                <a:spcPts val="80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URL: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2000" dirty="0">
                <a:hlinkClick r:id="rId3"/>
              </a:rPr>
              <a:t>Habits to Win Here and Hereafter | Dr. </a:t>
            </a:r>
            <a:r>
              <a:rPr lang="en-GB" sz="2000" dirty="0" err="1">
                <a:hlinkClick r:id="rId3"/>
              </a:rPr>
              <a:t>Tesneem</a:t>
            </a:r>
            <a:r>
              <a:rPr lang="en-GB" sz="2000" dirty="0">
                <a:hlinkClick r:id="rId3"/>
              </a:rPr>
              <a:t> </a:t>
            </a:r>
            <a:r>
              <a:rPr lang="en-GB" sz="2000" dirty="0" err="1">
                <a:hlinkClick r:id="rId3"/>
              </a:rPr>
              <a:t>Alkiek</a:t>
            </a:r>
            <a:endParaRPr lang="en-GB" sz="2000" dirty="0"/>
          </a:p>
          <a:p>
            <a:pPr marR="0" algn="just">
              <a:spcAft>
                <a:spcPts val="800"/>
              </a:spcAft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Total Duration: 01:00 </a:t>
            </a:r>
            <a:r>
              <a:rPr lang="en-US" sz="2000" dirty="0" err="1">
                <a:solidFill>
                  <a:srgbClr val="000000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Hrs</a:t>
            </a:r>
            <a:endParaRPr lang="en-US" sz="20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B12834-BF66-0A27-2F50-51D4F2B413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5244" y="1538143"/>
            <a:ext cx="5941511" cy="33357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ED8716-FB1F-591C-4691-132F08FF5A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" y="1091246"/>
            <a:ext cx="3446087" cy="19384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06DE5F-B0E0-AC64-D621-2A27C49AAD1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3384" b="13656"/>
          <a:stretch/>
        </p:blipFill>
        <p:spPr>
          <a:xfrm>
            <a:off x="91440" y="3382350"/>
            <a:ext cx="3446087" cy="18857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8C8FDD-3750-31A7-360F-204A8929459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3586" b="13454"/>
          <a:stretch/>
        </p:blipFill>
        <p:spPr>
          <a:xfrm>
            <a:off x="8276706" y="1220847"/>
            <a:ext cx="3823854" cy="209241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4C96523-47D0-B5B4-75CF-9529CC3147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78006" y="3519586"/>
            <a:ext cx="3722554" cy="209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476645"/>
      </p:ext>
    </p:extLst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E075B-EAD0-B8EF-E7B8-3E84B13FE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0125AB1-2A84-1462-E3D8-EC33E656DE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254" t="8843" r="16125" b="5374"/>
          <a:stretch/>
        </p:blipFill>
        <p:spPr>
          <a:xfrm>
            <a:off x="6282816" y="1470709"/>
            <a:ext cx="5616504" cy="50730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65E532-FF04-9781-2793-C8D914B0067A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Euclidean Distance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45E681-9436-73C4-9EA6-D194E089F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305F468-35FE-2173-A675-F1CE27FCE3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5743D4-EE78-6D28-BD31-90854828C9B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3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342CDA-95AB-D769-EC12-AD28E91965C0}"/>
              </a:ext>
            </a:extLst>
          </p:cNvPr>
          <p:cNvSpPr txBox="1"/>
          <p:nvPr/>
        </p:nvSpPr>
        <p:spPr>
          <a:xfrm>
            <a:off x="91440" y="2591088"/>
            <a:ext cx="6434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Formula</a:t>
            </a:r>
            <a:endParaRPr lang="en-US" sz="2800" b="1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A08D97-CFC9-0D72-A7C2-52D604092DA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8938" t="47811" r="1483" b="27677"/>
          <a:stretch/>
        </p:blipFill>
        <p:spPr>
          <a:xfrm>
            <a:off x="1060448" y="3215141"/>
            <a:ext cx="5024583" cy="116280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BD20A3C-709A-D520-5465-B0CEBFBF235E}"/>
              </a:ext>
            </a:extLst>
          </p:cNvPr>
          <p:cNvSpPr txBox="1"/>
          <p:nvPr/>
        </p:nvSpPr>
        <p:spPr>
          <a:xfrm>
            <a:off x="5402838" y="6525491"/>
            <a:ext cx="2965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 = 6.4031242374</a:t>
            </a:r>
            <a:endParaRPr lang="en-US" sz="20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C66B41-D1DE-9173-8238-DBB7F7D32038}"/>
              </a:ext>
            </a:extLst>
          </p:cNvPr>
          <p:cNvSpPr txBox="1"/>
          <p:nvPr/>
        </p:nvSpPr>
        <p:spPr>
          <a:xfrm>
            <a:off x="1871517" y="4478777"/>
            <a:ext cx="411018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P(2, 3) :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x1=2, y1=3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Q(6, 8):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x2=6, y2=8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29BCAD-9D25-3B7E-1C5D-D6CCBB1C77BD}"/>
              </a:ext>
            </a:extLst>
          </p:cNvPr>
          <p:cNvSpPr txBox="1"/>
          <p:nvPr/>
        </p:nvSpPr>
        <p:spPr>
          <a:xfrm>
            <a:off x="210441" y="1074005"/>
            <a:ext cx="118008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one of the most commonly used measures to calculate the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straight-line distance between two points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326432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02910-F365-8E92-ED8E-B14EE265B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E8C5C3-E26C-E986-8AFE-C2A73BE11B0A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Manhattan Distance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42FE6D-6438-CE5E-DB73-095CA2F181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C4CFB4-8DDD-D680-B589-E3FE70043F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4C009AC-0BF9-5EAD-FCFD-212E2D37D17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4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A80FE8-3D51-EB64-5FD0-13C558AED7F2}"/>
              </a:ext>
            </a:extLst>
          </p:cNvPr>
          <p:cNvSpPr txBox="1"/>
          <p:nvPr/>
        </p:nvSpPr>
        <p:spPr>
          <a:xfrm>
            <a:off x="91440" y="2591088"/>
            <a:ext cx="6434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Formula</a:t>
            </a:r>
            <a:endParaRPr lang="en-US" sz="2800" b="1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7C5740-7CD1-5049-29B7-970AE2113DDF}"/>
              </a:ext>
            </a:extLst>
          </p:cNvPr>
          <p:cNvSpPr txBox="1"/>
          <p:nvPr/>
        </p:nvSpPr>
        <p:spPr>
          <a:xfrm>
            <a:off x="210441" y="1074005"/>
            <a:ext cx="118008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also known as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L1 norm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taxicab distance.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represents the path you would take if you could only move horizontally or vertically.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Difference between Manhattan distance and Euclidean distance - Basics of  control engineering, this and that">
            <a:extLst>
              <a:ext uri="{FF2B5EF4-FFF2-40B4-BE49-F238E27FC236}">
                <a16:creationId xmlns:a16="http://schemas.microsoft.com/office/drawing/2014/main" id="{B2858305-963B-D5B2-47C7-E9914E2E5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740" y="2295327"/>
            <a:ext cx="9073838" cy="3879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335081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516ED-840C-50CE-6AEE-5ED8979447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A29148-20BA-3DEC-D5E4-ECB43D03B9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73" t="6505" r="3208" b="9866"/>
          <a:stretch/>
        </p:blipFill>
        <p:spPr>
          <a:xfrm>
            <a:off x="3427883" y="3283715"/>
            <a:ext cx="7679654" cy="30547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E24749-7A07-ECB1-E328-C01DA6653691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Cosine Similarity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75FDC5-3C50-AA88-4E2E-1354D8B13A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A3CC576-F5F5-CC11-B993-508C8343EF5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6893D3D-6FC3-D5D4-B7BD-807F59DE2BE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5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DE8A7E-178B-1D34-539F-DAB88406965C}"/>
              </a:ext>
            </a:extLst>
          </p:cNvPr>
          <p:cNvSpPr txBox="1"/>
          <p:nvPr/>
        </p:nvSpPr>
        <p:spPr>
          <a:xfrm>
            <a:off x="786899" y="4946368"/>
            <a:ext cx="6434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Formula</a:t>
            </a:r>
            <a:endParaRPr lang="en-US" sz="2800" b="1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D61FE5-0545-FA7C-61D4-FCE8A871109E}"/>
              </a:ext>
            </a:extLst>
          </p:cNvPr>
          <p:cNvSpPr txBox="1"/>
          <p:nvPr/>
        </p:nvSpPr>
        <p:spPr>
          <a:xfrm>
            <a:off x="210441" y="1115664"/>
            <a:ext cx="1180089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Cosine Similarity is a measure that calculates the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cosine of the angle between two vectors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 multi-dimensional space. It is often used in </a:t>
            </a:r>
            <a:r>
              <a:rPr lang="en-GB" sz="2800" b="1" noProof="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 analysis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800" b="1" noProof="0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information retrieval,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z="2800" b="1" noProof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to determine how similar two objects (e.g., documents, data points) are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irrespective of their magnitude.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618480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67273-0E3C-A1EA-62CC-6E567206F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sine similarity: How does it measure the similarity, Maths behind and  usage in Python | by Varun | Towards Data Science">
            <a:extLst>
              <a:ext uri="{FF2B5EF4-FFF2-40B4-BE49-F238E27FC236}">
                <a16:creationId xmlns:a16="http://schemas.microsoft.com/office/drawing/2014/main" id="{B43A345B-8475-3B26-B70D-130E75277D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6" t="4947" r="3750"/>
          <a:stretch/>
        </p:blipFill>
        <p:spPr bwMode="auto">
          <a:xfrm>
            <a:off x="267149" y="4607516"/>
            <a:ext cx="5002053" cy="1793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E7974F-DEEA-B604-469F-7937E994A040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Cosine Similarity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58B5F5-B3E6-677A-D634-13EB6D36E4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E4AB8DA-07CF-1904-F6DF-23B5F949BA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6A20829-71A9-E1FB-CDAA-FBAC4F1946F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6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DC82BC-7FB7-E929-31EE-D91BC9A08367}"/>
              </a:ext>
            </a:extLst>
          </p:cNvPr>
          <p:cNvSpPr txBox="1"/>
          <p:nvPr/>
        </p:nvSpPr>
        <p:spPr>
          <a:xfrm>
            <a:off x="7510599" y="4348898"/>
            <a:ext cx="430876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dot product of vectors A and B.</a:t>
            </a:r>
          </a:p>
          <a:p>
            <a:pPr algn="just"/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the magnitudes (lengths) of vectors A and B.</a:t>
            </a: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056C88-C9EA-1363-A1BF-A68A204414FA}"/>
              </a:ext>
            </a:extLst>
          </p:cNvPr>
          <p:cNvSpPr txBox="1"/>
          <p:nvPr/>
        </p:nvSpPr>
        <p:spPr>
          <a:xfrm>
            <a:off x="210441" y="1115664"/>
            <a:ext cx="1180089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Cosine Similarity measures the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cosine of the angle between two none-zero vectors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 multi-dimensional space.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ranges from -1 (opposite) to 1 (identical), with 0 meaning orthogonal (no similarity).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often used in </a:t>
            </a:r>
            <a:r>
              <a:rPr lang="en-GB" sz="2800" b="1" noProof="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 analysis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800" b="1" noProof="0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information retrieval,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z="2800" b="1" noProof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to determine how similar two objects (e.g., documents, data points) are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irrespective of their magnitude.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2" descr="Cosine similarity: How does it measure the similarity, Maths behind and  usage in Python | by Varun | Towards Data Science">
            <a:extLst>
              <a:ext uri="{FF2B5EF4-FFF2-40B4-BE49-F238E27FC236}">
                <a16:creationId xmlns:a16="http://schemas.microsoft.com/office/drawing/2014/main" id="{C68FEC5E-DBF6-732B-496F-FC1D11960D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12" t="20116" r="53816" b="56874"/>
          <a:stretch/>
        </p:blipFill>
        <p:spPr bwMode="auto">
          <a:xfrm>
            <a:off x="6448417" y="4607140"/>
            <a:ext cx="1062182" cy="434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osine similarity: How does it measure the similarity, Maths behind and  usage in Python | by Varun | Towards Data Science">
            <a:extLst>
              <a:ext uri="{FF2B5EF4-FFF2-40B4-BE49-F238E27FC236}">
                <a16:creationId xmlns:a16="http://schemas.microsoft.com/office/drawing/2014/main" id="{D52AE455-501E-774B-11BC-A7CB19ACB9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25" t="47635" r="54603" b="29355"/>
          <a:stretch/>
        </p:blipFill>
        <p:spPr bwMode="auto">
          <a:xfrm>
            <a:off x="6448417" y="5720836"/>
            <a:ext cx="1062182" cy="434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4129393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18EE77-360C-B21A-5245-15D7E4F8A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C6E2E4-B653-7622-1CC2-673DB0AF612C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Cosine Similarity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E0BB3A-D5E5-2630-30BF-C5D9C6E5E8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751C33D-0DB8-316D-96C8-627D9E4DA06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A376E20-9C04-61CC-1307-9EC6F8BB2CF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7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7EE0C0-9AAB-9F19-47A6-C99E88B0407F}"/>
              </a:ext>
            </a:extLst>
          </p:cNvPr>
          <p:cNvSpPr txBox="1"/>
          <p:nvPr/>
        </p:nvSpPr>
        <p:spPr>
          <a:xfrm>
            <a:off x="210441" y="4357341"/>
            <a:ext cx="116208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term frequency (TF) vector</a:t>
            </a:r>
          </a:p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 unique words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[‘I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‘love’, ‘machine’, ‘learning’, ‘and’, ‘artificial’, ‘intelligence’, ‘is’, ‘amazing’, ‘it’].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E6B984-88EF-CE90-BCD4-35ED528DA104}"/>
              </a:ext>
            </a:extLst>
          </p:cNvPr>
          <p:cNvSpPr txBox="1"/>
          <p:nvPr/>
        </p:nvSpPr>
        <p:spPr>
          <a:xfrm>
            <a:off x="210441" y="1115664"/>
            <a:ext cx="1180089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the text documents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Doc 1: “I love machine learning and artificial intelligence.”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Doc 2: “Machine learning is amazing and I love it.”</a:t>
            </a:r>
          </a:p>
          <a:p>
            <a:pPr algn="just"/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 the documents (Tokenize the words):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Doc 1: [‘I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love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‘machine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,‘learning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‘artificial’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‘intelligence’]</a:t>
            </a:r>
          </a:p>
          <a:p>
            <a:pPr algn="just"/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2: [‘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Machine’,‘learning’,‘is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,’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amazing’,‘and’,‘I’,‘love’,‘it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845200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6D5BA-8DA6-866F-1B87-3BA4FEB3D8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CD63C2-64B6-732B-9D28-D330B92D6763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Cosine Similarity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C3C518-79EA-D4AE-CB34-F1582617F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55D5B3-9EBE-3E75-D41B-0064B49540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062027F-7446-59AF-D0E1-15A7C79EC1C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8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11670A-A95B-163E-2A9A-85CFB938DCEE}"/>
              </a:ext>
            </a:extLst>
          </p:cNvPr>
          <p:cNvSpPr txBox="1"/>
          <p:nvPr/>
        </p:nvSpPr>
        <p:spPr>
          <a:xfrm>
            <a:off x="210441" y="1126067"/>
            <a:ext cx="116208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1: [‘I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love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‘machine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,‘learning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’,‘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‘artificial’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‘intelligence’]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2: [‘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Machine’,‘learning’,‘is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,’</a:t>
            </a:r>
            <a:r>
              <a:rPr lang="en-GB" sz="2800" noProof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amazing’,‘and’,‘I’,‘love’,‘it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’]</a:t>
            </a:r>
          </a:p>
          <a:p>
            <a:pPr algn="just"/>
            <a:r>
              <a:rPr lang="en-GB" sz="2800" b="1" noProof="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3</a:t>
            </a:r>
            <a:r>
              <a:rPr lang="en-GB" sz="2800" noProof="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Create a term frequency (TF) vector</a:t>
            </a:r>
          </a:p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Combine unique words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2800" noProof="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[‘I</a:t>
            </a:r>
            <a:r>
              <a:rPr lang="en-GB" sz="2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GB" sz="2800" noProof="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‘love’, ‘machine’, ‘learning’, ‘and’, ‘artificial’, ‘intelligence’, ‘is’, ‘amazing’, ‘it’].</a:t>
            </a:r>
            <a:endParaRPr lang="en-GB" sz="280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frequency vectors: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1: [1, 1, 1, 1, 1, 1, 1, 0, 0, 0]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2: [1, 1, 1, 1, 1, 0, 0, 1, 1, 1]</a:t>
            </a: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2BD7D4-9068-2CC9-B004-CC150CB6C6CF}"/>
              </a:ext>
            </a:extLst>
          </p:cNvPr>
          <p:cNvSpPr txBox="1"/>
          <p:nvPr/>
        </p:nvSpPr>
        <p:spPr>
          <a:xfrm>
            <a:off x="210441" y="4766857"/>
            <a:ext cx="118008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Compute the dot product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𝐴⋅𝐵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𝐴⋅𝐵=(1×1)+(1×1)+(1×1)+(1×1)+(1×1)+(1×0)+(1×0)+(0×1)+(0×1)+(0×1) </a:t>
            </a:r>
          </a:p>
          <a:p>
            <a:pPr algn="just"/>
            <a:endParaRPr lang="en-GB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𝐴⋅𝐵=  (1)  +   (1) +   (1)  +  (1)  +  (1)  +  (0)  +  (0)   +  (0)  +  (0)  +   (0)  =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  <a:endParaRPr lang="en-US" sz="2800" b="1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113035"/>
      </p:ext>
    </p:extLst>
  </p:cSld>
  <p:clrMapOvr>
    <a:masterClrMapping/>
  </p:clrMapOvr>
  <p:transition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AD9DB9-0578-EE22-CC89-0E547D243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724A6A-05C8-4A80-C309-BA78519922D3}"/>
              </a:ext>
            </a:extLst>
          </p:cNvPr>
          <p:cNvSpPr txBox="1"/>
          <p:nvPr/>
        </p:nvSpPr>
        <p:spPr>
          <a:xfrm>
            <a:off x="390523" y="344642"/>
            <a:ext cx="1118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Cosine Similarity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341F71-9A1A-3D02-757B-F8A4882A0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5933" y="0"/>
            <a:ext cx="1126067" cy="112606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3073744-EFC5-5328-E407-B3FE08AE7CC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91440" y="6400800"/>
            <a:ext cx="6672887" cy="365125"/>
          </a:xfrm>
        </p:spPr>
        <p:txBody>
          <a:bodyPr/>
          <a:lstStyle/>
          <a:p>
            <a:r>
              <a:rPr lang="en-US" b="1" noProof="0" dirty="0"/>
              <a:t>CS-429   Introduction to Data Science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C516EE0-7E59-F90B-0C45-BB273C184FD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2"/>
          </p:nvPr>
        </p:nvSpPr>
        <p:spPr>
          <a:xfrm>
            <a:off x="11247120" y="6400800"/>
            <a:ext cx="764215" cy="365125"/>
          </a:xfrm>
        </p:spPr>
        <p:txBody>
          <a:bodyPr/>
          <a:lstStyle/>
          <a:p>
            <a:fld id="{C43898F3-53D0-4600-AC2E-55B5DBF6C672}" type="slidenum">
              <a:rPr lang="en-US" b="1" noProof="0" smtClean="0"/>
              <a:t>9</a:t>
            </a:fld>
            <a:endParaRPr lang="en-US" b="1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3EBBC1-BD9B-745F-7325-BD7F78514051}"/>
              </a:ext>
            </a:extLst>
          </p:cNvPr>
          <p:cNvSpPr txBox="1"/>
          <p:nvPr/>
        </p:nvSpPr>
        <p:spPr>
          <a:xfrm>
            <a:off x="210441" y="1126067"/>
            <a:ext cx="116208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Frequency vectors: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1: [1, 1, 1, 1, 1, 1, 1, 0, 0, 0]</a:t>
            </a:r>
          </a:p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 2: [1, 1, 1, 1, 1, 0, 0, 1, 1, 1]</a:t>
            </a:r>
            <a:endParaRPr lang="en-US" sz="2800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EA739F-73B7-9EC9-D733-BF54EAF63B96}"/>
              </a:ext>
            </a:extLst>
          </p:cNvPr>
          <p:cNvSpPr txBox="1"/>
          <p:nvPr/>
        </p:nvSpPr>
        <p:spPr>
          <a:xfrm>
            <a:off x="210441" y="2605822"/>
            <a:ext cx="1180089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5: Compute the magnitudes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A|</a:t>
            </a:r>
            <a:r>
              <a:rPr lang="en-GB" sz="28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GB" sz="2800" b="1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|B|</a:t>
            </a:r>
          </a:p>
          <a:p>
            <a:pPr algn="just"/>
            <a:endParaRPr lang="en-GB" sz="2800" b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b="1" noProof="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D5EF43A-0956-1AC4-8F98-657639105851}"/>
                  </a:ext>
                </a:extLst>
              </p:cNvPr>
              <p:cNvSpPr txBox="1"/>
              <p:nvPr/>
            </p:nvSpPr>
            <p:spPr>
              <a:xfrm>
                <a:off x="2004291" y="3429000"/>
                <a:ext cx="6096000" cy="14360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4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</m:d>
                            <m:r>
                              <a:rPr lang="en-US" sz="2400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ad>
                              <m:radPr>
                                <m:degHide m:val="on"/>
                                <m:ctrlPr>
                                  <a:rPr lang="en-US" sz="2400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e>
                        </m:mr>
                        <m:m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</m:d>
                            <m:r>
                              <a:rPr lang="en-US" sz="2400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ad>
                              <m:radPr>
                                <m:degHide m:val="on"/>
                                <m:ctrlPr>
                                  <a:rPr lang="en-US" sz="2400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1+1+1+1</m:t>
                                </m:r>
                                <m:r>
                                  <a:rPr lang="en-US" sz="2400">
                                    <a:latin typeface="Cambria Math" panose="02040503050406030204" pitchFamily="18" charset="0"/>
                                  </a:rPr>
                                  <m:t>+1+1</m:t>
                                </m:r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e>
                            </m:rad>
                          </m:e>
                        </m:mr>
                        <m:m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</m:d>
                            <m:r>
                              <a:rPr lang="en-US" sz="2400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ad>
                              <m:radPr>
                                <m:degHide m:val="on"/>
                                <m:ctrlPr>
                                  <a:rPr lang="en-US" sz="2400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2400" b="0" i="0" smtClean="0"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e>
                            </m:rad>
                          </m:e>
                        </m:mr>
                      </m:m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D5EF43A-0956-1AC4-8F98-6576391058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4291" y="3429000"/>
                <a:ext cx="6096000" cy="1436099"/>
              </a:xfrm>
              <a:prstGeom prst="rect">
                <a:avLst/>
              </a:prstGeom>
              <a:blipFill>
                <a:blip r:embed="rId3"/>
                <a:stretch>
                  <a:fillRect r="-224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B9A43D2-F9AE-0C06-AB49-EA3149BFE16F}"/>
                  </a:ext>
                </a:extLst>
              </p:cNvPr>
              <p:cNvSpPr txBox="1"/>
              <p:nvPr/>
            </p:nvSpPr>
            <p:spPr>
              <a:xfrm>
                <a:off x="2004291" y="5074823"/>
                <a:ext cx="6096000" cy="14385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US" sz="24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</m:d>
                            <m:r>
                              <a:rPr lang="en-US" sz="2400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ad>
                              <m:radPr>
                                <m:degHide m:val="on"/>
                                <m:ctrlPr>
                                  <a:rPr lang="en-US" sz="2400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sup>
                                    <m:r>
                                      <a:rPr lang="en-US" sz="24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rad>
                          </m:e>
                        </m:mr>
                        <m:m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</m:d>
                            <m:r>
                              <a:rPr lang="en-US" sz="2400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ad>
                              <m:radPr>
                                <m:degHide m:val="on"/>
                                <m:ctrlPr>
                                  <a:rPr lang="en-US" sz="2400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1+1+1+1+1+1+1+1</m:t>
                                </m:r>
                              </m:e>
                            </m:rad>
                          </m:e>
                        </m:mr>
                        <m:m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</m:d>
                            <m:r>
                              <a:rPr lang="en-US" sz="2400" i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ad>
                              <m:radPr>
                                <m:degHide m:val="on"/>
                                <m:ctrlPr>
                                  <a:rPr lang="en-US" sz="2400" i="1">
                                    <a:solidFill>
                                      <a:srgbClr val="836967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2400" i="0"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e>
                            </m:rad>
                          </m:e>
                        </m:mr>
                      </m:m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B9A43D2-F9AE-0C06-AB49-EA3149BFE1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4291" y="5074823"/>
                <a:ext cx="6096000" cy="1438535"/>
              </a:xfrm>
              <a:prstGeom prst="rect">
                <a:avLst/>
              </a:prstGeom>
              <a:blipFill>
                <a:blip r:embed="rId4"/>
                <a:stretch>
                  <a:fillRect r="-22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97156430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2884</TotalTime>
  <Words>1869</Words>
  <Application>Microsoft Office PowerPoint</Application>
  <PresentationFormat>Widescreen</PresentationFormat>
  <Paragraphs>199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Aptos</vt:lpstr>
      <vt:lpstr>Arial</vt:lpstr>
      <vt:lpstr>Cambria Math</vt:lpstr>
      <vt:lpstr>Times New Roman</vt:lpstr>
      <vt:lpstr>Tw Cen MT</vt:lpstr>
      <vt:lpstr>Droplet</vt:lpstr>
      <vt:lpstr>MathType 7.0 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Mubashir Iqbal</cp:lastModifiedBy>
  <cp:revision>885</cp:revision>
  <dcterms:created xsi:type="dcterms:W3CDTF">2022-09-29T14:23:11Z</dcterms:created>
  <dcterms:modified xsi:type="dcterms:W3CDTF">2025-01-05T16:50:57Z</dcterms:modified>
</cp:coreProperties>
</file>